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6056-614C-4BC0-B495-65A48EB11C12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98DA-E53A-4C66-BB67-7A533C2D0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6056-614C-4BC0-B495-65A48EB11C12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98DA-E53A-4C66-BB67-7A533C2D0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6056-614C-4BC0-B495-65A48EB11C12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98DA-E53A-4C66-BB67-7A533C2D0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6056-614C-4BC0-B495-65A48EB11C12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98DA-E53A-4C66-BB67-7A533C2D0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6056-614C-4BC0-B495-65A48EB11C12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98DA-E53A-4C66-BB67-7A533C2D0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6056-614C-4BC0-B495-65A48EB11C12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98DA-E53A-4C66-BB67-7A533C2D0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6056-614C-4BC0-B495-65A48EB11C12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98DA-E53A-4C66-BB67-7A533C2D0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6056-614C-4BC0-B495-65A48EB11C12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98DA-E53A-4C66-BB67-7A533C2D0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6056-614C-4BC0-B495-65A48EB11C12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98DA-E53A-4C66-BB67-7A533C2D0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6056-614C-4BC0-B495-65A48EB11C12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98DA-E53A-4C66-BB67-7A533C2D0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6056-614C-4BC0-B495-65A48EB11C12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98DA-E53A-4C66-BB67-7A533C2D0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56056-614C-4BC0-B495-65A48EB11C12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A98DA-E53A-4C66-BB67-7A533C2D0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Лекция. Классификация </a:t>
            </a:r>
            <a:r>
              <a:rPr lang="ru-RU" dirty="0" err="1" smtClean="0"/>
              <a:t>флокулянтов</a:t>
            </a:r>
            <a:r>
              <a:rPr lang="ru-RU" dirty="0" smtClean="0"/>
              <a:t>. Физико-химические основы </a:t>
            </a:r>
            <a:r>
              <a:rPr lang="ru-RU" dirty="0" err="1" smtClean="0"/>
              <a:t>флокуляции</a:t>
            </a:r>
            <a:r>
              <a:rPr lang="ru-RU" dirty="0" smtClean="0"/>
              <a:t>. Факторы, влияющие на </a:t>
            </a:r>
            <a:r>
              <a:rPr lang="ru-RU" dirty="0" err="1" smtClean="0"/>
              <a:t>флокуляцию</a:t>
            </a:r>
            <a:r>
              <a:rPr lang="ru-RU" dirty="0" smtClean="0"/>
              <a:t>. </a:t>
            </a:r>
            <a:r>
              <a:rPr lang="ru-RU" dirty="0"/>
              <a:t/>
            </a:r>
            <a:br>
              <a:rPr lang="ru-RU" dirty="0"/>
            </a:br>
            <a:r>
              <a:rPr lang="kk-KZ" dirty="0"/>
              <a:t/>
            </a:r>
            <a:br>
              <a:rPr lang="kk-KZ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err="1" smtClean="0"/>
              <a:t>Флокуляция</a:t>
            </a:r>
            <a:r>
              <a:rPr lang="ru-RU" dirty="0" smtClean="0"/>
              <a:t> в процессах очистки сточных вод используется в следующих случаях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/>
              <a:t>очистка сточных вод от взвешенных </a:t>
            </a:r>
            <a:r>
              <a:rPr lang="ru-RU" dirty="0" smtClean="0"/>
              <a:t>веществ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/>
              <a:t>при наличии биохимической потребности в кислороде в первичных </a:t>
            </a:r>
            <a:r>
              <a:rPr lang="ru-RU" dirty="0" smtClean="0"/>
              <a:t>отстойниках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/>
              <a:t>промывка сточных вод, содержащих некоторые промышленные </a:t>
            </a:r>
            <a:r>
              <a:rPr lang="ru-RU" dirty="0" smtClean="0"/>
              <a:t>отходы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/>
              <a:t>усовершенствование вторичных отстойников после обработки активного </a:t>
            </a:r>
            <a:r>
              <a:rPr lang="ru-RU" dirty="0" smtClean="0"/>
              <a:t>ила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/>
              <a:t>как этап предварительной очистки сточных вод для вторичной фильтрации промышленных </a:t>
            </a:r>
            <a:r>
              <a:rPr lang="ru-RU" dirty="0" smtClean="0"/>
              <a:t>стоков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Флокуляцию</a:t>
            </a:r>
            <a:r>
              <a:rPr lang="ru-RU" dirty="0" smtClean="0"/>
              <a:t> можно проводить </a:t>
            </a:r>
            <a:r>
              <a:rPr lang="ru-RU" dirty="0" smtClean="0"/>
              <a:t>на </a:t>
            </a:r>
            <a:r>
              <a:rPr lang="ru-RU" dirty="0" smtClean="0"/>
              <a:t>очистном оборудовании, </a:t>
            </a:r>
            <a:r>
              <a:rPr lang="ru-RU" dirty="0" smtClean="0"/>
              <a:t>в соединительных </a:t>
            </a:r>
            <a:r>
              <a:rPr lang="ru-RU" dirty="0" smtClean="0"/>
              <a:t>трубах или в отдельных специально предназначенных для этих целей емкостях или </a:t>
            </a:r>
            <a:r>
              <a:rPr lang="ru-RU" dirty="0" smtClean="0"/>
              <a:t>резервуарах. </a:t>
            </a:r>
            <a:r>
              <a:rPr lang="ru-RU" dirty="0" smtClean="0"/>
              <a:t>Существует два типа </a:t>
            </a:r>
            <a:r>
              <a:rPr lang="ru-RU" dirty="0" err="1" smtClean="0"/>
              <a:t>флокуляции</a:t>
            </a:r>
            <a:r>
              <a:rPr lang="ru-RU" dirty="0" smtClean="0"/>
              <a:t>: </a:t>
            </a:r>
            <a:r>
              <a:rPr lang="ru-RU" dirty="0" err="1" smtClean="0"/>
              <a:t>микрофлокуляция</a:t>
            </a:r>
            <a:r>
              <a:rPr lang="ru-RU" dirty="0" smtClean="0"/>
              <a:t> и </a:t>
            </a:r>
            <a:r>
              <a:rPr lang="ru-RU" dirty="0" err="1" smtClean="0"/>
              <a:t>макрофлокуляция</a:t>
            </a:r>
            <a:r>
              <a:rPr lang="ru-RU" dirty="0" smtClean="0"/>
              <a:t>. Они отличаются размером частиц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Микрофлокуляция</a:t>
            </a:r>
            <a:r>
              <a:rPr lang="ru-RU" dirty="0" smtClean="0"/>
              <a:t> </a:t>
            </a:r>
            <a:r>
              <a:rPr lang="ru-RU" dirty="0" smtClean="0"/>
              <a:t>— это термин, используемый в ситуациях, когда необходимо сослаться на беспорядочное тепловое движение молекул жидкости, известное как броуновское движение, в результате чего собираются частицы. </a:t>
            </a:r>
            <a:endParaRPr lang="ru-RU" dirty="0" smtClean="0"/>
          </a:p>
          <a:p>
            <a:r>
              <a:rPr lang="ru-RU" dirty="0" err="1" smtClean="0"/>
              <a:t>Макрофлокуляция</a:t>
            </a:r>
            <a:r>
              <a:rPr lang="ru-RU" dirty="0" smtClean="0"/>
              <a:t> </a:t>
            </a:r>
            <a:r>
              <a:rPr lang="ru-RU" dirty="0" smtClean="0"/>
              <a:t>позволяет удалять сточные воды размером от 0,001 до 1 </a:t>
            </a:r>
            <a:r>
              <a:rPr lang="ru-RU" dirty="0" err="1" smtClean="0"/>
              <a:t>мкм.Макрофлокуляция</a:t>
            </a:r>
            <a:r>
              <a:rPr lang="ru-RU" dirty="0" smtClean="0"/>
              <a:t> используется, когда размер частиц очищаемых сточных вод превышает 1 микрон. </a:t>
            </a:r>
            <a:r>
              <a:rPr lang="ru-RU" dirty="0" err="1" smtClean="0"/>
              <a:t>Макрофлокуляция</a:t>
            </a:r>
            <a:r>
              <a:rPr lang="ru-RU" dirty="0" smtClean="0"/>
              <a:t> может быть достигнута за счет использования градиента скорости и равномерной миграции.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2792711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20688"/>
            <a:ext cx="33623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Флокуляция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Флокуляция</a:t>
            </a:r>
            <a:r>
              <a:rPr lang="ru-RU" dirty="0" smtClean="0"/>
              <a:t> (лат. </a:t>
            </a:r>
            <a:r>
              <a:rPr lang="ru-RU" dirty="0" err="1" smtClean="0"/>
              <a:t>flocculi</a:t>
            </a:r>
            <a:r>
              <a:rPr lang="ru-RU" dirty="0" smtClean="0"/>
              <a:t> — хлопья), слипание мелких частиц в жидкой или газообразной среде, разновидность коагуляции. </a:t>
            </a:r>
            <a:r>
              <a:rPr lang="ru-RU" dirty="0" err="1" smtClean="0"/>
              <a:t>Флокуляция</a:t>
            </a:r>
            <a:r>
              <a:rPr lang="ru-RU" dirty="0" smtClean="0"/>
              <a:t> происходит в жидких дисперсных системах (золь, суспензия, эмульсия, латекс) за счет действия преднамеренно добавляемых веществ - </a:t>
            </a:r>
            <a:r>
              <a:rPr lang="ru-RU" dirty="0" err="1" smtClean="0"/>
              <a:t>флокулянтов</a:t>
            </a:r>
            <a:r>
              <a:rPr lang="ru-RU" dirty="0" smtClean="0"/>
              <a:t>, а также за счет теплового, механического, электрического и других воздействий.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Классификация ф</a:t>
            </a:r>
            <a:r>
              <a:rPr lang="ru-RU" dirty="0" err="1" smtClean="0"/>
              <a:t>локулянтов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Флокулянты</a:t>
            </a:r>
            <a:r>
              <a:rPr lang="ru-RU" dirty="0" smtClean="0"/>
              <a:t> представляют собой полимеры, </a:t>
            </a:r>
            <a:r>
              <a:rPr lang="ru-RU" dirty="0" smtClean="0"/>
              <a:t>в частности </a:t>
            </a:r>
            <a:r>
              <a:rPr lang="ru-RU" dirty="0" smtClean="0"/>
              <a:t>полиэлектролиты. </a:t>
            </a:r>
            <a:r>
              <a:rPr lang="ru-RU" dirty="0" err="1" smtClean="0"/>
              <a:t>Флокулянты</a:t>
            </a:r>
            <a:r>
              <a:rPr lang="ru-RU" dirty="0" smtClean="0"/>
              <a:t> представляют собой </a:t>
            </a:r>
            <a:r>
              <a:rPr lang="ru-RU" dirty="0" err="1" smtClean="0"/>
              <a:t>водорастворимые</a:t>
            </a:r>
            <a:r>
              <a:rPr lang="ru-RU" dirty="0" smtClean="0"/>
              <a:t> линейные полимеры, состоящие из множества групп. Длина цепи может достигать до 1 мкм. Молекулярная масса </a:t>
            </a:r>
            <a:r>
              <a:rPr lang="ru-RU" dirty="0" err="1" smtClean="0"/>
              <a:t>флокулянтов</a:t>
            </a:r>
            <a:r>
              <a:rPr lang="ru-RU" dirty="0" smtClean="0"/>
              <a:t> может достигать нескольких миллионов, а степень полимеризации – нескольких тысяч. Органические и неорганические, природные и синтетические </a:t>
            </a:r>
            <a:r>
              <a:rPr lang="ru-RU" dirty="0" err="1" smtClean="0"/>
              <a:t>флокулянты</a:t>
            </a:r>
            <a:r>
              <a:rPr lang="ru-RU" dirty="0" smtClean="0"/>
              <a:t> можно разделить на несколько типов.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9766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Природные </a:t>
            </a:r>
            <a:r>
              <a:rPr lang="ru-RU" dirty="0" err="1" smtClean="0"/>
              <a:t>флокулянты</a:t>
            </a:r>
            <a:r>
              <a:rPr lang="ru-RU" dirty="0" smtClean="0"/>
              <a:t> включают, например, крахмал, декстрины, сложные эфиры целлюлозы, </a:t>
            </a:r>
            <a:r>
              <a:rPr lang="ru-RU" dirty="0" err="1" smtClean="0"/>
              <a:t>альгинат</a:t>
            </a:r>
            <a:r>
              <a:rPr lang="ru-RU" dirty="0" smtClean="0"/>
              <a:t> натрия и </a:t>
            </a:r>
            <a:r>
              <a:rPr lang="ru-RU" dirty="0" err="1" smtClean="0"/>
              <a:t>гуаровую</a:t>
            </a:r>
            <a:r>
              <a:rPr lang="ru-RU" dirty="0" smtClean="0"/>
              <a:t> камедь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Неорганические </a:t>
            </a:r>
            <a:r>
              <a:rPr lang="ru-RU" dirty="0" err="1" smtClean="0"/>
              <a:t>флокулянты</a:t>
            </a:r>
            <a:r>
              <a:rPr lang="ru-RU" dirty="0" smtClean="0"/>
              <a:t> включают </a:t>
            </a:r>
            <a:r>
              <a:rPr lang="ru-RU" dirty="0" smtClean="0"/>
              <a:t>активированную </a:t>
            </a:r>
            <a:r>
              <a:rPr lang="ru-RU" dirty="0" smtClean="0"/>
              <a:t>кремниевую кислоту. </a:t>
            </a:r>
            <a:r>
              <a:rPr lang="ru-RU" dirty="0" err="1" smtClean="0"/>
              <a:t>Флокуляционная</a:t>
            </a:r>
            <a:r>
              <a:rPr lang="ru-RU" dirty="0" smtClean="0"/>
              <a:t> способность активированной кремниевой кислоты в основном связана с процессом образования цепочечных, разветвленных структур агрегатов коллоидного размера. </a:t>
            </a:r>
            <a:endParaRPr lang="ru-RU" dirty="0" smtClean="0"/>
          </a:p>
          <a:p>
            <a:r>
              <a:rPr lang="ru-RU" dirty="0" smtClean="0"/>
              <a:t>Коллоидные </a:t>
            </a:r>
            <a:r>
              <a:rPr lang="ru-RU" dirty="0" smtClean="0"/>
              <a:t>частицы и крупнозернистые порошки </a:t>
            </a:r>
            <a:r>
              <a:rPr lang="ru-RU" dirty="0" err="1" smtClean="0"/>
              <a:t>гидроксида</a:t>
            </a:r>
            <a:r>
              <a:rPr lang="ru-RU" dirty="0" smtClean="0"/>
              <a:t> алюминия, железа, магния и других металлов могут реагировать с образованием крупных прочных и тяжелых чешуек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Синтетические </a:t>
            </a:r>
            <a:r>
              <a:rPr lang="ru-RU" dirty="0" err="1" smtClean="0"/>
              <a:t>флокулянты</a:t>
            </a:r>
            <a:r>
              <a:rPr lang="ru-RU" dirty="0" smtClean="0"/>
              <a:t> представляют собой </a:t>
            </a:r>
            <a:r>
              <a:rPr lang="ru-RU" dirty="0" err="1" smtClean="0"/>
              <a:t>водорастворимые</a:t>
            </a:r>
            <a:r>
              <a:rPr lang="ru-RU" dirty="0" smtClean="0"/>
              <a:t> органические высокомолекулярные соединения, молекулярная масса которых может составлять от нескольких тысяч до нескольких миллионов.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593752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Флокулянты</a:t>
            </a:r>
            <a:r>
              <a:rPr lang="ru-RU" dirty="0" smtClean="0"/>
              <a:t> бывают анионными, катионными или нейтральными. Универсальный нейтральный </a:t>
            </a:r>
            <a:r>
              <a:rPr lang="ru-RU" dirty="0" err="1" smtClean="0"/>
              <a:t>флокулянт</a:t>
            </a:r>
            <a:r>
              <a:rPr lang="ru-RU" dirty="0" smtClean="0"/>
              <a:t> – </a:t>
            </a:r>
            <a:r>
              <a:rPr lang="ru-RU" dirty="0" err="1" smtClean="0"/>
              <a:t>полиакриламид</a:t>
            </a:r>
            <a:r>
              <a:rPr lang="ru-RU" dirty="0" smtClean="0"/>
              <a:t> (ПАА). Полиакриламидный </a:t>
            </a:r>
            <a:r>
              <a:rPr lang="ru-RU" dirty="0" err="1" smtClean="0"/>
              <a:t>флокулянт</a:t>
            </a:r>
            <a:r>
              <a:rPr lang="ru-RU" dirty="0" smtClean="0"/>
              <a:t> широко используется в очистке сточных вод, химической и нефтехимической промышленности, в процессе эмульгирования масляных частиц и смолистых сточных вод. Доза 0,1% </a:t>
            </a:r>
            <a:r>
              <a:rPr lang="ru-RU" dirty="0" err="1" smtClean="0"/>
              <a:t>полиакриламида</a:t>
            </a:r>
            <a:r>
              <a:rPr lang="ru-RU" dirty="0" smtClean="0"/>
              <a:t> на 100 г воды, содержащей взвешенные вещества, составляет 0,5-1,5 мг чистой ПАА. </a:t>
            </a:r>
            <a:r>
              <a:rPr lang="ru-RU" dirty="0" err="1" smtClean="0"/>
              <a:t>Полиакриламид</a:t>
            </a:r>
            <a:r>
              <a:rPr lang="ru-RU" dirty="0" smtClean="0"/>
              <a:t> добавляют в воду через 0,5-2,0 мин </a:t>
            </a:r>
            <a:r>
              <a:rPr lang="ru-RU" dirty="0" smtClean="0"/>
              <a:t>после коагулянта</a:t>
            </a:r>
            <a:r>
              <a:rPr lang="ru-RU" dirty="0" smtClean="0"/>
              <a:t>. Анионные </a:t>
            </a:r>
            <a:r>
              <a:rPr lang="ru-RU" dirty="0" err="1" smtClean="0"/>
              <a:t>флокулянты</a:t>
            </a:r>
            <a:r>
              <a:rPr lang="ru-RU" dirty="0" smtClean="0"/>
              <a:t> представляют собой сополимеры акриламида и акриловой кислоты с молекулярной массой 3000000-200000000, заряд 0-100%. </a:t>
            </a:r>
            <a:r>
              <a:rPr lang="ru-RU" dirty="0" err="1" smtClean="0"/>
              <a:t>Катионоактивные</a:t>
            </a:r>
            <a:r>
              <a:rPr lang="ru-RU" dirty="0" smtClean="0"/>
              <a:t> </a:t>
            </a:r>
            <a:r>
              <a:rPr lang="ru-RU" dirty="0" err="1" smtClean="0"/>
              <a:t>флокулянты</a:t>
            </a:r>
            <a:r>
              <a:rPr lang="ru-RU" dirty="0" smtClean="0"/>
              <a:t> - </a:t>
            </a:r>
            <a:r>
              <a:rPr lang="ru-RU" dirty="0" err="1" smtClean="0"/>
              <a:t>диметиламиноэтилметакрилат</a:t>
            </a:r>
            <a:r>
              <a:rPr lang="ru-RU" dirty="0" smtClean="0"/>
              <a:t> и другие </a:t>
            </a:r>
            <a:r>
              <a:rPr lang="ru-RU" dirty="0" err="1" smtClean="0"/>
              <a:t>катионоактивные</a:t>
            </a:r>
            <a:r>
              <a:rPr lang="ru-RU" dirty="0" smtClean="0"/>
              <a:t> мономеры, сополимеры акриламида - молекулярная масса 300000-10000000, заряд 0-100%.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Механизм </a:t>
            </a:r>
            <a:r>
              <a:rPr lang="kk-KZ" dirty="0" smtClean="0"/>
              <a:t>действия флокулянтов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Механизм </a:t>
            </a:r>
            <a:r>
              <a:rPr lang="ru-RU" dirty="0" smtClean="0"/>
              <a:t>действия </a:t>
            </a:r>
            <a:r>
              <a:rPr lang="ru-RU" dirty="0" err="1" smtClean="0"/>
              <a:t>флокулянтов</a:t>
            </a:r>
            <a:r>
              <a:rPr lang="ru-RU" dirty="0" smtClean="0"/>
              <a:t> </a:t>
            </a:r>
            <a:r>
              <a:rPr lang="ru-RU" dirty="0" smtClean="0"/>
              <a:t>основан </a:t>
            </a:r>
            <a:r>
              <a:rPr lang="ru-RU" dirty="0" smtClean="0"/>
              <a:t>на </a:t>
            </a:r>
            <a:r>
              <a:rPr lang="ru-RU" dirty="0" smtClean="0"/>
              <a:t>явлении </a:t>
            </a:r>
            <a:r>
              <a:rPr lang="ru-RU" dirty="0" smtClean="0"/>
              <a:t>молекулярной </a:t>
            </a:r>
            <a:r>
              <a:rPr lang="ru-RU" dirty="0" smtClean="0"/>
              <a:t>адсорбции на поверхности </a:t>
            </a:r>
            <a:r>
              <a:rPr lang="ru-RU" dirty="0" smtClean="0"/>
              <a:t>коллоидных частиц </a:t>
            </a:r>
            <a:r>
              <a:rPr lang="ru-RU" dirty="0" smtClean="0"/>
              <a:t>посредством </a:t>
            </a:r>
            <a:r>
              <a:rPr lang="ru-RU" dirty="0" smtClean="0"/>
              <a:t>формирование сетчатой ​​структуры молекул </a:t>
            </a:r>
            <a:r>
              <a:rPr lang="ru-RU" dirty="0" err="1" smtClean="0"/>
              <a:t>флокулянта</a:t>
            </a:r>
            <a:r>
              <a:rPr lang="ru-RU" dirty="0" smtClean="0"/>
              <a:t> и сцепления </a:t>
            </a:r>
            <a:r>
              <a:rPr lang="ru-RU" dirty="0" smtClean="0"/>
              <a:t>коллоидных частиц за счет сил </a:t>
            </a:r>
            <a:r>
              <a:rPr lang="ru-RU" dirty="0" err="1" smtClean="0"/>
              <a:t>Ван-дер-Ваальса.Под</a:t>
            </a:r>
            <a:r>
              <a:rPr lang="ru-RU" dirty="0" smtClean="0"/>
              <a:t> действием </a:t>
            </a:r>
            <a:r>
              <a:rPr lang="ru-RU" dirty="0" err="1" smtClean="0"/>
              <a:t>флокулянтов</a:t>
            </a:r>
            <a:r>
              <a:rPr lang="ru-RU" dirty="0" smtClean="0"/>
              <a:t> между коллоидными частицами образуются трехмерные структуры, в результате чего происходит быстрое и полное разделение жидкой фазы. Причина таких структур в том, что на поверхности частиц адсорбируется несколько высокомолекулярных </a:t>
            </a:r>
            <a:r>
              <a:rPr lang="ru-RU" dirty="0" err="1" smtClean="0"/>
              <a:t>флокулянтов</a:t>
            </a:r>
            <a:r>
              <a:rPr lang="ru-RU" dirty="0" smtClean="0"/>
              <a:t>, в результате чего между частицами образуются полимерные мостики. Таким образом, </a:t>
            </a:r>
            <a:r>
              <a:rPr lang="ru-RU" dirty="0" err="1" smtClean="0"/>
              <a:t>флокуляция</a:t>
            </a:r>
            <a:r>
              <a:rPr lang="ru-RU" dirty="0" smtClean="0"/>
              <a:t> представляет собой процесс адсорбционного взаимодействия высокомолекулярных веществ (</a:t>
            </a:r>
            <a:r>
              <a:rPr lang="ru-RU" dirty="0" err="1" smtClean="0"/>
              <a:t>флокулянтов</a:t>
            </a:r>
            <a:r>
              <a:rPr lang="ru-RU" dirty="0" smtClean="0"/>
              <a:t>) на поверхности частиц загрязняющих веществ в сточных водах. Таким образом, в процессе </a:t>
            </a:r>
            <a:r>
              <a:rPr lang="ru-RU" dirty="0" err="1" smtClean="0"/>
              <a:t>флокуляции</a:t>
            </a:r>
            <a:r>
              <a:rPr lang="ru-RU" dirty="0" smtClean="0"/>
              <a:t> образование агрегатов трехмерных структур (комплексов хлопьев) происходит за счет процесса </a:t>
            </a:r>
            <a:r>
              <a:rPr lang="ru-RU" dirty="0" err="1" smtClean="0"/>
              <a:t>флокуляции</a:t>
            </a:r>
            <a:r>
              <a:rPr lang="ru-RU" dirty="0" smtClean="0"/>
              <a:t> (взаимодействия высокомолекулярных веществ между частицами очищаемых сточных вод).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Процесс адсорбции осуществляется в две стадии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1</a:t>
            </a:r>
            <a:r>
              <a:rPr lang="ru-RU" dirty="0" smtClean="0"/>
              <a:t>. Сначала к одной частице прилипают несколько частей каждой макромолекулы (первичная адсорбция</a:t>
            </a:r>
            <a:r>
              <a:rPr lang="ru-RU" dirty="0" smtClean="0"/>
              <a:t>),</a:t>
            </a:r>
          </a:p>
          <a:p>
            <a:r>
              <a:rPr lang="ru-RU" dirty="0" smtClean="0"/>
              <a:t>2</a:t>
            </a:r>
            <a:r>
              <a:rPr lang="ru-RU" dirty="0" smtClean="0"/>
              <a:t>. Затем свободные сегменты фиксируются на поверхности других частиц с помощью полимерного соединительного мостика (вторичная адсорбция). </a:t>
            </a:r>
            <a:endParaRPr lang="ru-RU" dirty="0" smtClean="0"/>
          </a:p>
          <a:p>
            <a:r>
              <a:rPr lang="ru-RU" dirty="0" smtClean="0"/>
              <a:t>Возможны </a:t>
            </a:r>
            <a:r>
              <a:rPr lang="ru-RU" dirty="0" smtClean="0"/>
              <a:t>разные механизмы закрепления макромолекул </a:t>
            </a:r>
            <a:r>
              <a:rPr lang="ru-RU" dirty="0" err="1" smtClean="0"/>
              <a:t>флокулянтов</a:t>
            </a:r>
            <a:r>
              <a:rPr lang="ru-RU" dirty="0" smtClean="0"/>
              <a:t> на поверхности частиц. Неионогенные полиэлектролиты прикрепляются к поверхности частиц полярными группами (обычно гидроксильными) за счет образования водородных связей между водородом и кислородом, гидроксилом, азотом или другими атомами, находящимися на поверхности частиц. Наличие водородных связей установлено экспериментально с помощью инфракрасной спектроскопии. Хотя энергия водородных связей намного меньше энергии химических связей, большое количество гидроксильных групп в значительной степени способствует стабильной концентрации молекул </a:t>
            </a:r>
            <a:r>
              <a:rPr lang="ru-RU" dirty="0" err="1" smtClean="0"/>
              <a:t>флокулянта</a:t>
            </a:r>
            <a:r>
              <a:rPr lang="ru-RU" dirty="0" smtClean="0"/>
              <a:t> на поверхности.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72149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Анионные </a:t>
            </a:r>
            <a:r>
              <a:rPr lang="ru-RU" dirty="0" err="1" smtClean="0"/>
              <a:t>флокулянты</a:t>
            </a:r>
            <a:r>
              <a:rPr lang="ru-RU" dirty="0" smtClean="0"/>
              <a:t> могут </a:t>
            </a:r>
            <a:r>
              <a:rPr lang="ru-RU" dirty="0" smtClean="0"/>
              <a:t>воздействовать водородными </a:t>
            </a:r>
            <a:r>
              <a:rPr lang="ru-RU" dirty="0" smtClean="0"/>
              <a:t>связями, а также взаимодействием катионов и анионов на поверхности частиц в результате химической реакции (хемосорбции). Среди образования катионных полиэлектролитов по механизму, аналогичному вышеизложенному, </a:t>
            </a:r>
            <a:r>
              <a:rPr lang="ru-RU" dirty="0" err="1" smtClean="0"/>
              <a:t>флокуляция</a:t>
            </a:r>
            <a:r>
              <a:rPr lang="ru-RU" dirty="0" smtClean="0"/>
              <a:t> осуществляется за счет нейтрализации отрицательного заряда </a:t>
            </a:r>
            <a:r>
              <a:rPr lang="ru-RU" dirty="0" err="1" smtClean="0"/>
              <a:t>частиц.В</a:t>
            </a:r>
            <a:r>
              <a:rPr lang="ru-RU" dirty="0" smtClean="0"/>
              <a:t> водоподготовке обычно используют полимерные </a:t>
            </a:r>
            <a:r>
              <a:rPr lang="ru-RU" dirty="0" err="1" smtClean="0"/>
              <a:t>флокулянты</a:t>
            </a:r>
            <a:r>
              <a:rPr lang="ru-RU" dirty="0" smtClean="0"/>
              <a:t> в концентрациях 0,1-5 мг/л. Природные воды подвергаются воздействию органических веществ с помощью </a:t>
            </a:r>
            <a:r>
              <a:rPr lang="ru-RU" dirty="0" err="1" smtClean="0"/>
              <a:t>флокуляции</a:t>
            </a:r>
            <a:r>
              <a:rPr lang="ru-RU" dirty="0" smtClean="0"/>
              <a:t> – важного фактора их самоочищения.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технологиях очистки сточных вод дополнительно к минеральным коагулянтам применяют </a:t>
            </a:r>
            <a:r>
              <a:rPr lang="ru-RU" dirty="0" err="1" smtClean="0"/>
              <a:t>флокулянты</a:t>
            </a:r>
            <a:r>
              <a:rPr lang="ru-RU" dirty="0" smtClean="0"/>
              <a:t>, что является способом повышения эффективности очистки воды. В процессе очистки сточных вод плотность осадка увеличивается, а коагулянты можно использовать в широком диапазоне значений </a:t>
            </a:r>
            <a:r>
              <a:rPr lang="ru-RU" dirty="0" err="1" smtClean="0"/>
              <a:t>рН.При</a:t>
            </a:r>
            <a:r>
              <a:rPr lang="ru-RU" dirty="0" smtClean="0"/>
              <a:t> наличии в сточных водах большого количества загрязняющих частиц их осаждение может быть достигнуто только с помощью </a:t>
            </a:r>
            <a:r>
              <a:rPr lang="ru-RU" dirty="0" err="1" smtClean="0"/>
              <a:t>флокулянтов</a:t>
            </a:r>
            <a:r>
              <a:rPr lang="ru-RU" dirty="0" smtClean="0"/>
              <a:t>, без применения реагентов для коагуляции.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865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4. Лекция. Классификация флокулянтов. Физико-химические основы флокуляции. Факторы, влияющие на флокуляцию.   </vt:lpstr>
      <vt:lpstr>Флокуляция</vt:lpstr>
      <vt:lpstr>Классификация флокулянтов</vt:lpstr>
      <vt:lpstr>Слайд 4</vt:lpstr>
      <vt:lpstr>Слайд 5</vt:lpstr>
      <vt:lpstr>Механизм действия флокулянтов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Дәріс. Флокулянттардың жіктелуі. Флокуляцияның физика-химиялық негіздері. Флокуляцияға әсер ететін факторлар.</dc:title>
  <dc:creator>Admin</dc:creator>
  <cp:lastModifiedBy>Admin</cp:lastModifiedBy>
  <cp:revision>6</cp:revision>
  <dcterms:created xsi:type="dcterms:W3CDTF">2021-02-16T16:54:24Z</dcterms:created>
  <dcterms:modified xsi:type="dcterms:W3CDTF">2022-10-05T18:50:39Z</dcterms:modified>
</cp:coreProperties>
</file>